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embeddedFontLst>
    <p:embeddedFont>
      <p:font typeface="Play"/>
      <p:regular r:id="rId38"/>
      <p:bold r:id="rId39"/>
    </p:embeddedFont>
    <p:embeddedFont>
      <p:font typeface="Trebuchet MS" panose="020B0703020202090204" pitchFamily="34" charset="0"/>
      <p:regular r:id="rId40"/>
      <p:bold r:id="rId41"/>
      <p: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4" roundtripDataSignature="AMtx7mi9wmo68hh4I3IGv2Wpfxu2owg05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n Vangansbeke" initials="" lastIdx="1" clrIdx="0"/>
  <p:cmAuthor id="1" name="Fanya Verpoorten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6987EB8-6340-411B-B5F2-9424E196978B}">
  <a:tblStyle styleId="{E6987EB8-6340-411B-B5F2-9424E196978B}" styleName="Table_0">
    <a:wholeTbl>
      <a:tcTxStyle b="off" i="off">
        <a:font>
          <a:latin typeface="Aptos"/>
          <a:ea typeface="Aptos"/>
          <a:cs typeface="Apto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7E9EC"/>
          </a:solidFill>
        </a:fill>
      </a:tcStyle>
    </a:wholeTbl>
    <a:band1H>
      <a:tcTxStyle b="off" i="off"/>
      <a:tcStyle>
        <a:tcBdr/>
        <a:fill>
          <a:solidFill>
            <a:srgbClr val="CAD1D8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AD1D8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ptos"/>
          <a:ea typeface="Aptos"/>
          <a:cs typeface="Apto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ptos"/>
          <a:ea typeface="Aptos"/>
          <a:cs typeface="Apto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ptos"/>
          <a:ea typeface="Aptos"/>
          <a:cs typeface="Apto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ptos"/>
          <a:ea typeface="Aptos"/>
          <a:cs typeface="Apto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56"/>
    <p:restoredTop sz="94658"/>
  </p:normalViewPr>
  <p:slideViewPr>
    <p:cSldViewPr snapToGrid="0">
      <p:cViewPr varScale="1">
        <p:scale>
          <a:sx n="116" d="100"/>
          <a:sy n="116" d="100"/>
        </p:scale>
        <p:origin x="7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5" name="Google Shape;10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nl-NL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3" name="Google Shape;15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9" name="Google Shape;1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8" name="Google Shape;20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5" name="Google Shape;22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2" name="Google Shape;23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4" name="Google Shape;24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2" name="Google Shape;25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1" name="Google Shape;26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5" name="Google Shape;29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3" name="Google Shape;30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4" name="Google Shape;31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1" name="Google Shape;32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0" name="Google Shape;33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nl-NL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2" name="Google Shape;362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p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nl-NL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9" name="Google Shape;379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0" name="Google Shape;380;p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nl-NL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9" name="Google Shape;38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dia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 en objec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ekop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houd van twee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gelijking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lleen titel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eg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houd met bijschrift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fbeelding met bijschrift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 en verticale teks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e titel en teks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60634"/>
            <a:ext cx="12192000" cy="6979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5EEDD8-368D-0808-109C-137171DE8F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115069"/>
            <a:ext cx="12191999" cy="697306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8"/>
          <p:cNvSpPr txBox="1">
            <a:spLocks noGrp="1"/>
          </p:cNvSpPr>
          <p:nvPr>
            <p:ph type="body" idx="1"/>
          </p:nvPr>
        </p:nvSpPr>
        <p:spPr>
          <a:xfrm>
            <a:off x="838200" y="2430221"/>
            <a:ext cx="6410498" cy="2580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 dirty="0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‘</a:t>
            </a:r>
            <a:r>
              <a:rPr lang="nl-NL" sz="4400" b="1" dirty="0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Wie komt er </a:t>
            </a:r>
            <a:br>
              <a:rPr lang="nl-NL" sz="4400" b="1" dirty="0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 dirty="0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op welke manier </a:t>
            </a:r>
            <a:br>
              <a:rPr lang="nl-NL" sz="4400" b="1" dirty="0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 dirty="0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naar school?</a:t>
            </a:r>
            <a:r>
              <a:rPr lang="nl-NL" sz="4400" b="1" dirty="0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’</a:t>
            </a:r>
            <a:endParaRPr sz="4400" dirty="0">
              <a:solidFill>
                <a:srgbClr val="F5B6EF"/>
              </a:solidFill>
            </a:endParaRPr>
          </a:p>
        </p:txBody>
      </p:sp>
      <p:pic>
        <p:nvPicPr>
          <p:cNvPr id="94" name="Google Shape;94;p48" descr="A cartoon of a person holding a toy ca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6932815" y="0"/>
            <a:ext cx="6098831" cy="486044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48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>
            <a:spLocks noGrp="1"/>
          </p:cNvSpPr>
          <p:nvPr>
            <p:ph type="body" idx="1"/>
          </p:nvPr>
        </p:nvSpPr>
        <p:spPr>
          <a:xfrm>
            <a:off x="838200" y="2124883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‘</a:t>
            </a: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Word je onderweg </a:t>
            </a:r>
            <a:b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soms met </a:t>
            </a:r>
            <a:b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mobiliteitsproblemen geconfronteerd?</a:t>
            </a: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’</a:t>
            </a: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 </a:t>
            </a:r>
            <a:endParaRPr sz="4400" b="1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endParaRPr sz="4400"/>
          </a:p>
        </p:txBody>
      </p:sp>
      <p:sp>
        <p:nvSpPr>
          <p:cNvPr id="101" name="Google Shape;101;p3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3" descr="A person riding a bicyc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7508" y="381779"/>
            <a:ext cx="4615083" cy="3331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>
            <a:spLocks noGrp="1"/>
          </p:cNvSpPr>
          <p:nvPr>
            <p:ph type="body" idx="1"/>
          </p:nvPr>
        </p:nvSpPr>
        <p:spPr>
          <a:xfrm>
            <a:off x="838200" y="192537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‘</a:t>
            </a: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Welke oplossingen </a:t>
            </a:r>
            <a:b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pas je toe wanneer je </a:t>
            </a:r>
            <a:b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met deze mobiliteitsproblemen </a:t>
            </a:r>
            <a:b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wordt geconfronteerd?</a:t>
            </a: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’</a:t>
            </a:r>
            <a:endParaRPr sz="4400" b="1">
              <a:solidFill>
                <a:srgbClr val="F5B6E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4" descr="A blue question mark in a magnifying glas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0" y="191770"/>
            <a:ext cx="2476500" cy="245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 txBox="1">
            <a:spLocks noGrp="1"/>
          </p:cNvSpPr>
          <p:nvPr>
            <p:ph type="body" idx="1"/>
          </p:nvPr>
        </p:nvSpPr>
        <p:spPr>
          <a:xfrm>
            <a:off x="838200" y="2569737"/>
            <a:ext cx="6410498" cy="2580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‘</a:t>
            </a:r>
            <a:r>
              <a:rPr lang="nl-NL" sz="4400" b="1">
                <a:solidFill>
                  <a:srgbClr val="214EA2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Wat betekent mobiliteit voor jou?</a:t>
            </a:r>
            <a:r>
              <a:rPr lang="nl-NL" sz="4400" b="1">
                <a:solidFill>
                  <a:srgbClr val="F5B6EF"/>
                </a:solidFill>
                <a:highlight>
                  <a:srgbClr val="FFFFFF"/>
                </a:highlight>
                <a:latin typeface="Trebuchet MS"/>
                <a:ea typeface="Trebuchet MS"/>
                <a:cs typeface="Trebuchet MS"/>
                <a:sym typeface="Trebuchet MS"/>
              </a:rPr>
              <a:t>’</a:t>
            </a:r>
            <a:endParaRPr sz="4400">
              <a:solidFill>
                <a:srgbClr val="F5B6EF"/>
              </a:solidFill>
            </a:endParaRPr>
          </a:p>
        </p:txBody>
      </p:sp>
      <p:pic>
        <p:nvPicPr>
          <p:cNvPr id="115" name="Google Shape;115;p2" descr="A cartoon of a person holding a toy ca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6903319" y="0"/>
            <a:ext cx="6098831" cy="4860442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"/>
          <p:cNvSpPr txBox="1">
            <a:spLocks noGrp="1"/>
          </p:cNvSpPr>
          <p:nvPr>
            <p:ph type="title"/>
          </p:nvPr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800" b="1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FACTS &amp; FIGURES</a:t>
            </a:r>
            <a:endParaRPr sz="4800">
              <a:solidFill>
                <a:srgbClr val="F5B6EF"/>
              </a:solidFill>
            </a:endParaRPr>
          </a:p>
        </p:txBody>
      </p:sp>
      <p:sp>
        <p:nvSpPr>
          <p:cNvPr id="122" name="Google Shape;122;p5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5" descr="A group of people with bicycl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6068" y="1683010"/>
            <a:ext cx="4445414" cy="4726351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5"/>
          <p:cNvSpPr txBox="1"/>
          <p:nvPr/>
        </p:nvSpPr>
        <p:spPr>
          <a:xfrm>
            <a:off x="6208734" y="2968417"/>
            <a:ext cx="4075489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Hoeveel fietsen heeft jouw gezin?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Zijn er elektrische fietsen bij?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"/>
          <p:cNvSpPr txBox="1"/>
          <p:nvPr/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8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FACTS &amp; FIGURES</a:t>
            </a:r>
            <a:endParaRPr sz="48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30" name="Google Shape;130;p6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6"/>
          <p:cNvSpPr txBox="1"/>
          <p:nvPr/>
        </p:nvSpPr>
        <p:spPr>
          <a:xfrm>
            <a:off x="6096000" y="2954245"/>
            <a:ext cx="5111249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Hoeveel auto’s heeft </a:t>
            </a:r>
            <a:b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jouw gezin?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Is dat meer of minder dan </a:t>
            </a:r>
            <a:b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het Belgische gemiddelde?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EA668-7809-0491-8676-001FB8881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42" y="1815509"/>
            <a:ext cx="5395208" cy="42164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6D2210-AC61-F18B-9288-4BC70832D1BA}"/>
              </a:ext>
            </a:extLst>
          </p:cNvPr>
          <p:cNvSpPr/>
          <p:nvPr/>
        </p:nvSpPr>
        <p:spPr>
          <a:xfrm>
            <a:off x="522316" y="1683010"/>
            <a:ext cx="442188" cy="4454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"/>
          <p:cNvSpPr txBox="1">
            <a:spLocks noGrp="1"/>
          </p:cNvSpPr>
          <p:nvPr>
            <p:ph type="title"/>
          </p:nvPr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None/>
            </a:pPr>
            <a:r>
              <a:rPr lang="nl-NL" sz="4800" b="1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FACTS &amp; FIGURES</a:t>
            </a:r>
            <a:endParaRPr sz="4800">
              <a:solidFill>
                <a:srgbClr val="F5B6EF"/>
              </a:solidFill>
            </a:endParaRPr>
          </a:p>
        </p:txBody>
      </p:sp>
      <p:sp>
        <p:nvSpPr>
          <p:cNvPr id="141" name="Google Shape;141;p7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5A9B55-5418-23D9-22B4-967A1747A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324" y="3062291"/>
            <a:ext cx="7486961" cy="3381657"/>
          </a:xfrm>
          <a:prstGeom prst="rect">
            <a:avLst/>
          </a:prstGeom>
        </p:spPr>
      </p:pic>
      <p:sp>
        <p:nvSpPr>
          <p:cNvPr id="140" name="Google Shape;140;p7"/>
          <p:cNvSpPr txBox="1"/>
          <p:nvPr/>
        </p:nvSpPr>
        <p:spPr>
          <a:xfrm>
            <a:off x="4354882" y="1764293"/>
            <a:ext cx="7632128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Kies je er voor korte afstanden onder 1 km </a:t>
            </a:r>
            <a:b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meestal voor om te lopen of te fietsen? </a:t>
            </a:r>
            <a:b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Of gebruik je een ander vervoermiddel? </a:t>
            </a:r>
            <a:endParaRPr sz="24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maak je die keuze?</a:t>
            </a:r>
            <a:endParaRPr sz="24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/>
          <p:nvPr/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48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FACTS &amp; FIGURES</a:t>
            </a:r>
            <a:endParaRPr sz="48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47" name="Google Shape;147;p8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Google Shape;148;p8" descr="A circular logo with people in a ca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2316" y="1837569"/>
            <a:ext cx="2764975" cy="2712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8" descr="A green and pink circle with a map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7291" y="3255508"/>
            <a:ext cx="2774892" cy="3031827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8"/>
          <p:cNvSpPr txBox="1"/>
          <p:nvPr/>
        </p:nvSpPr>
        <p:spPr>
          <a:xfrm>
            <a:off x="5470097" y="1904057"/>
            <a:ext cx="6617520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Heb jij of heeft iemand uit je gezin al </a:t>
            </a:r>
            <a:b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eens gebruikgemaakt van deelmobiliteit, </a:t>
            </a:r>
            <a:b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zoals een deelauto of deelfiets? 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Zo ja, wat was jullie ervaring?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"/>
          <p:cNvSpPr txBox="1"/>
          <p:nvPr/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8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FACTS &amp; FIGURES</a:t>
            </a:r>
            <a:endParaRPr sz="48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56" name="Google Shape;156;p9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p9" descr="A green and white money with a yellow coi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4241" y="2023941"/>
            <a:ext cx="7816375" cy="2810117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9"/>
          <p:cNvSpPr txBox="1"/>
          <p:nvPr/>
        </p:nvSpPr>
        <p:spPr>
          <a:xfrm>
            <a:off x="2334947" y="4999625"/>
            <a:ext cx="781637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Overweeg je om je rijbewijs bewust niet te halen? 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4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wel of niet?</a:t>
            </a:r>
            <a:endParaRPr sz="24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/>
          <p:nvPr/>
        </p:nvSpPr>
        <p:spPr>
          <a:xfrm>
            <a:off x="609998" y="33104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MOBILITEITSPROBLEMEN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64" name="Google Shape;164;p10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0"/>
          <p:cNvSpPr txBox="1"/>
          <p:nvPr/>
        </p:nvSpPr>
        <p:spPr>
          <a:xfrm>
            <a:off x="2493428" y="2137268"/>
            <a:ext cx="7489815" cy="3375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545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22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Bashira</a:t>
            </a:r>
            <a:r>
              <a:rPr lang="nl-NL" sz="22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en haar oma gaan op bezoek bij familie. Hun familie woont in een klein dorpje waar geen treinen rijden. Normaal gezien nemen </a:t>
            </a:r>
            <a:r>
              <a:rPr lang="nl-NL" sz="22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Bashira</a:t>
            </a:r>
            <a:r>
              <a:rPr lang="nl-NL" sz="22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en oma de bus, want ze hebben allebei een busabonnement: </a:t>
            </a:r>
            <a:r>
              <a:rPr lang="nl-NL" sz="22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Bashira</a:t>
            </a:r>
            <a:r>
              <a:rPr lang="nl-NL" sz="22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heeft een Buzzy </a:t>
            </a:r>
            <a:r>
              <a:rPr lang="nl-NL" sz="22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Pazz</a:t>
            </a:r>
            <a:r>
              <a:rPr lang="nl-NL" sz="22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en oma heeft een </a:t>
            </a:r>
            <a:r>
              <a:rPr lang="nl-NL" sz="22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Omnipas</a:t>
            </a:r>
            <a:r>
              <a:rPr lang="nl-NL" sz="22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65+. Door werken in het dorp rijden de bussen niet. Ze kunnen enkel op familiebezoek als ze een taxi nemen of als iemand hen wil brengen en weer halen.</a:t>
            </a:r>
            <a:endParaRPr sz="22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6" name="Google Shape;166;p10"/>
          <p:cNvSpPr txBox="1"/>
          <p:nvPr/>
        </p:nvSpPr>
        <p:spPr>
          <a:xfrm>
            <a:off x="1960630" y="1786456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 dirty="0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10"/>
          <p:cNvSpPr txBox="1"/>
          <p:nvPr/>
        </p:nvSpPr>
        <p:spPr>
          <a:xfrm rot="10800000">
            <a:off x="9165183" y="4847214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2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2"/>
          <p:cNvSpPr txBox="1"/>
          <p:nvPr/>
        </p:nvSpPr>
        <p:spPr>
          <a:xfrm>
            <a:off x="2689319" y="2650835"/>
            <a:ext cx="7181191" cy="214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727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Een vriend van Boris ligt in het ziekenhuis.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Boris gaat hem een bezoekje brengen, en doet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dat met de bus. Hij is al eventjes aan het wachten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aan de bushalte, maar de bus komt niet.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Het scherm met de aankondigingen werkt niet meer. </a:t>
            </a:r>
            <a:endParaRPr sz="22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4" name="Google Shape;174;p12"/>
          <p:cNvSpPr txBox="1"/>
          <p:nvPr/>
        </p:nvSpPr>
        <p:spPr>
          <a:xfrm>
            <a:off x="609998" y="33104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MOBILITEITSPROBLEMEN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75" name="Google Shape;175;p12"/>
          <p:cNvSpPr txBox="1"/>
          <p:nvPr/>
        </p:nvSpPr>
        <p:spPr>
          <a:xfrm>
            <a:off x="2138174" y="2346530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2"/>
          <p:cNvSpPr txBox="1"/>
          <p:nvPr/>
        </p:nvSpPr>
        <p:spPr>
          <a:xfrm rot="10800000">
            <a:off x="9174026" y="4287139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3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3"/>
          <p:cNvSpPr txBox="1"/>
          <p:nvPr/>
        </p:nvSpPr>
        <p:spPr>
          <a:xfrm>
            <a:off x="2743400" y="2705745"/>
            <a:ext cx="6905618" cy="1733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727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Saartje gebruikt haar elektrische step om naar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 winkel te gaan. Als ze bij de winkel is, laat ze haar step vlak voor de deur van de winkel op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het voetpad liggen. </a:t>
            </a:r>
            <a:endParaRPr sz="22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3" name="Google Shape;183;p13"/>
          <p:cNvSpPr txBox="1"/>
          <p:nvPr/>
        </p:nvSpPr>
        <p:spPr>
          <a:xfrm>
            <a:off x="609998" y="33104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MOBILITEITSPROBLEMEN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84" name="Google Shape;184;p13"/>
          <p:cNvSpPr txBox="1"/>
          <p:nvPr/>
        </p:nvSpPr>
        <p:spPr>
          <a:xfrm>
            <a:off x="2214327" y="2424132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3"/>
          <p:cNvSpPr txBox="1"/>
          <p:nvPr/>
        </p:nvSpPr>
        <p:spPr>
          <a:xfrm rot="10800000">
            <a:off x="8341642" y="3701707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4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4"/>
          <p:cNvSpPr txBox="1"/>
          <p:nvPr/>
        </p:nvSpPr>
        <p:spPr>
          <a:xfrm>
            <a:off x="2617938" y="2525574"/>
            <a:ext cx="7371025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727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Sem en Astor hebben elkaar leren kennen op vakantie. Ze willen graag nog eens afspreken, maar ze wonen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ver van elkaar. Sem woont in de stad en Astor woont heel ver buiten de stad. Sem kan gebruikmaken van </a:t>
            </a:r>
            <a:b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 tram, de trein en van de brommer van zijn broer. Astor heeft enkel een fiets.</a:t>
            </a:r>
            <a:endParaRPr sz="22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2" name="Google Shape;192;p14"/>
          <p:cNvSpPr txBox="1"/>
          <p:nvPr/>
        </p:nvSpPr>
        <p:spPr>
          <a:xfrm>
            <a:off x="609998" y="33104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MOBILITEITSPROBLEMEN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93" name="Google Shape;193;p14"/>
          <p:cNvSpPr txBox="1"/>
          <p:nvPr/>
        </p:nvSpPr>
        <p:spPr>
          <a:xfrm>
            <a:off x="1960628" y="2294287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14"/>
          <p:cNvSpPr txBox="1"/>
          <p:nvPr/>
        </p:nvSpPr>
        <p:spPr>
          <a:xfrm rot="10800000">
            <a:off x="9077501" y="4295703"/>
            <a:ext cx="657310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nl-NL" sz="60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"/>
          <p:cNvSpPr txBox="1"/>
          <p:nvPr/>
        </p:nvSpPr>
        <p:spPr>
          <a:xfrm>
            <a:off x="497264" y="14382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MOBILITEITSCHECK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200" name="Google Shape;200;p11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1"/>
          <p:cNvSpPr txBox="1">
            <a:spLocks noGrp="1"/>
          </p:cNvSpPr>
          <p:nvPr>
            <p:ph type="body" idx="1"/>
          </p:nvPr>
        </p:nvSpPr>
        <p:spPr>
          <a:xfrm>
            <a:off x="842321" y="1469391"/>
            <a:ext cx="1921507" cy="1038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 sz="220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Is jouw weg 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 sz="220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naar school:</a:t>
            </a:r>
            <a:endParaRPr sz="2200" b="1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2" name="Google Shape;202;p11"/>
          <p:cNvSpPr txBox="1"/>
          <p:nvPr/>
        </p:nvSpPr>
        <p:spPr>
          <a:xfrm>
            <a:off x="9042973" y="5384216"/>
            <a:ext cx="2932981" cy="1646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2800"/>
              <a:buFont typeface="Arial"/>
              <a:buNone/>
            </a:pPr>
            <a:r>
              <a:rPr lang="nl-NL" sz="22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Hoe is jouw reistijd naar school?</a:t>
            </a:r>
            <a:endParaRPr sz="2200" b="1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3" name="Google Shape;20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63828" y="1182725"/>
            <a:ext cx="6158375" cy="5221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1176" y="1632591"/>
            <a:ext cx="641145" cy="545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9047043" y="4790760"/>
            <a:ext cx="641145" cy="545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6"/>
          <p:cNvSpPr txBox="1"/>
          <p:nvPr/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DUURZAME MOBILITEIT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211" name="Google Shape;211;p16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16" descr="Afbeelding met tekst, schermopname, Lettertype, logo&#10;&#10;Door AI gegenereerde inhoud is mogelijk onjuis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8061" y="1718586"/>
            <a:ext cx="5164109" cy="43239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13" name="Google Shape;213;p16"/>
          <p:cNvGraphicFramePr/>
          <p:nvPr/>
        </p:nvGraphicFramePr>
        <p:xfrm>
          <a:off x="723701" y="6191388"/>
          <a:ext cx="4064625" cy="160338"/>
        </p:xfrm>
        <a:graphic>
          <a:graphicData uri="http://schemas.openxmlformats.org/drawingml/2006/table">
            <a:tbl>
              <a:tblPr bandRow="1">
                <a:noFill/>
                <a:tableStyleId>{E6987EB8-6340-411B-B5F2-9424E196978B}</a:tableStyleId>
              </a:tblPr>
              <a:tblGrid>
                <a:gridCol w="4064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7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nl-NL" sz="10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Bron: Vlaams instituut gezond leven – Vlaanderen, Departement Zorg</a:t>
                      </a:r>
                      <a:endParaRPr sz="11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7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17" descr="Afbeelding met tekst, schermopname, Lettertype, logo&#10;&#10;Door AI gegenereerde inhoud is mogelijk onjuis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3701" y="1777863"/>
            <a:ext cx="4818007" cy="4034179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7"/>
          <p:cNvSpPr txBox="1"/>
          <p:nvPr/>
        </p:nvSpPr>
        <p:spPr>
          <a:xfrm>
            <a:off x="6096000" y="1742921"/>
            <a:ext cx="5824602" cy="4324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is stappen beter voor de planeet </a:t>
            </a:r>
            <a:b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dan trappen?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worden er bij het openbaar vervoer twee kleuren gebruikt?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worden er bij deelwagens twee kleuren gebruikt?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 plaats jij het nemen van een taxi </a:t>
            </a:r>
            <a:b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of een Uber?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Uit welke kleur bestaat jouw vervoer?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Arial"/>
              <a:buChar char="•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Welke andere keuzes zou je hierin kunnen maken?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221" name="Google Shape;221;p17"/>
          <p:cNvGraphicFramePr/>
          <p:nvPr/>
        </p:nvGraphicFramePr>
        <p:xfrm>
          <a:off x="723701" y="6191388"/>
          <a:ext cx="4064625" cy="160338"/>
        </p:xfrm>
        <a:graphic>
          <a:graphicData uri="http://schemas.openxmlformats.org/drawingml/2006/table">
            <a:tbl>
              <a:tblPr bandRow="1">
                <a:noFill/>
                <a:tableStyleId>{E6987EB8-6340-411B-B5F2-9424E196978B}</a:tableStyleId>
              </a:tblPr>
              <a:tblGrid>
                <a:gridCol w="4064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7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nl-NL" sz="10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Bron: Vlaams instituut gezond leven – Vlaanderen, Departement Zorg</a:t>
                      </a:r>
                      <a:endParaRPr sz="11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2" name="Google Shape;222;p17"/>
          <p:cNvSpPr txBox="1"/>
          <p:nvPr/>
        </p:nvSpPr>
        <p:spPr>
          <a:xfrm>
            <a:off x="522316" y="35744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DUURZAME MOBILITEIT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8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8"/>
          <p:cNvSpPr txBox="1"/>
          <p:nvPr/>
        </p:nvSpPr>
        <p:spPr>
          <a:xfrm>
            <a:off x="1703572" y="1479922"/>
            <a:ext cx="9420513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draag een </a:t>
            </a:r>
            <a:r>
              <a:rPr lang="nl-NL" sz="20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fluovestje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in het donker.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fiets </a:t>
            </a:r>
            <a:r>
              <a:rPr lang="nl-NL" sz="20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zonder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oortjes of een hoofdtelefoon.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kijk </a:t>
            </a:r>
            <a:r>
              <a:rPr lang="nl-NL" sz="20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niet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naar mijn smartphone tijdens het fietsen, wandelen, steppen … 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Op de fiets, de step of de </a:t>
            </a:r>
            <a:r>
              <a:rPr lang="nl-NL" sz="20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fatbike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draag ik een helm.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Op de brommer draag ik een helm.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steek mijn hand uit als ik met de fiets of de step afsla.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gebruik een zebrapad of fietsoversteekplaats als ik wil oversteken.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Mijn fiets, brommer, step of </a:t>
            </a:r>
            <a:r>
              <a:rPr lang="nl-NL" sz="2000" b="0" i="0" u="none" strike="noStrike" cap="none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fatbike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heeft lichten die ik gebruik.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stop voor een rood verkeerslicht.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stop voor een oranje verkeerslicht.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doe een gordel aan in de auto.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R="0" lvl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Font typeface="Noto Sans Symbols"/>
              <a:buChar char="❑"/>
            </a:pP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Ik sta </a:t>
            </a:r>
            <a:r>
              <a:rPr lang="nl-NL" sz="20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niet</a:t>
            </a:r>
            <a:r>
              <a:rPr lang="nl-NL" sz="2000" b="0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in de dode hoek van een vrachtwagen.</a:t>
            </a:r>
            <a:endParaRPr sz="2000" b="0" i="0" u="none" strike="noStrike" cap="none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9" name="Google Shape;229;p18"/>
          <p:cNvSpPr txBox="1"/>
          <p:nvPr/>
        </p:nvSpPr>
        <p:spPr>
          <a:xfrm>
            <a:off x="497264" y="23218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6000"/>
              <a:buFont typeface="Arial"/>
              <a:buNone/>
            </a:pPr>
            <a:r>
              <a:rPr lang="nl-NL" sz="4500" b="1" i="0" u="none" strike="noStrike" cap="none">
                <a:solidFill>
                  <a:srgbClr val="F5B6EF"/>
                </a:solidFill>
                <a:latin typeface="Arial"/>
                <a:ea typeface="Arial"/>
                <a:cs typeface="Arial"/>
                <a:sym typeface="Arial"/>
              </a:rPr>
              <a:t>VEILIGHEID</a:t>
            </a:r>
            <a:endParaRPr sz="4500" b="0" i="0" u="none" strike="noStrike" cap="none">
              <a:solidFill>
                <a:srgbClr val="F5B6EF"/>
              </a:solidFill>
              <a:latin typeface="Play"/>
              <a:ea typeface="Play"/>
              <a:cs typeface="Play"/>
              <a:sym typeface="Play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9"/>
          <p:cNvSpPr txBox="1"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Play"/>
              <a:buNone/>
            </a:pPr>
            <a:r>
              <a:rPr lang="nl-NL" sz="32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Hoe pak je dit aan?</a:t>
            </a:r>
            <a:endParaRPr/>
          </a:p>
        </p:txBody>
      </p:sp>
      <p:sp>
        <p:nvSpPr>
          <p:cNvPr id="235" name="Google Shape;235;p19"/>
          <p:cNvSpPr txBox="1"/>
          <p:nvPr/>
        </p:nvSpPr>
        <p:spPr>
          <a:xfrm>
            <a:off x="702627" y="643467"/>
            <a:ext cx="11210925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nl-NL" sz="40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AAN DE SLAG MET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nl-NL" sz="5400" b="1" i="0" u="none" strike="noStrike" cap="none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DESIGN THINKING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9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19" descr="A light bulb with a plant in i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9748" y="2913516"/>
            <a:ext cx="11544492" cy="2855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23696" y="4079106"/>
            <a:ext cx="449014" cy="262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0813" y="4079106"/>
            <a:ext cx="449014" cy="262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32785" y="4079105"/>
            <a:ext cx="449014" cy="262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59005" y="4079104"/>
            <a:ext cx="449014" cy="2623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5400"/>
              <a:buFont typeface="Trebuchet MS"/>
              <a:buNone/>
            </a:pPr>
            <a:r>
              <a:rPr lang="nl-NL" sz="54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Rolverdeling groepswerk</a:t>
            </a:r>
            <a:endParaRPr/>
          </a:p>
        </p:txBody>
      </p:sp>
      <p:sp>
        <p:nvSpPr>
          <p:cNvPr id="247" name="Google Shape;247;p20"/>
          <p:cNvSpPr txBox="1">
            <a:spLocks noGrp="1"/>
          </p:cNvSpPr>
          <p:nvPr>
            <p:ph type="body" idx="1"/>
          </p:nvPr>
        </p:nvSpPr>
        <p:spPr>
          <a:xfrm>
            <a:off x="2112511" y="2529767"/>
            <a:ext cx="4980709" cy="316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• </a:t>
            </a: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Voorzitter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• </a:t>
            </a: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Materiaalmeester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• </a:t>
            </a: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Verslaggever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• </a:t>
            </a: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Presentator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5B6EF"/>
              </a:buClr>
              <a:buSzPts val="2800"/>
              <a:buNone/>
            </a:pPr>
            <a:r>
              <a:rPr lang="nl-NL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• </a:t>
            </a: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Bemiddelaar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b="1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8" name="Google Shape;248;p20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21370" y="1690688"/>
            <a:ext cx="4606724" cy="4606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1"/>
          <p:cNvSpPr txBox="1">
            <a:spLocks noGrp="1"/>
          </p:cNvSpPr>
          <p:nvPr>
            <p:ph type="title"/>
          </p:nvPr>
        </p:nvSpPr>
        <p:spPr>
          <a:xfrm>
            <a:off x="588818" y="596710"/>
            <a:ext cx="5257800" cy="907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Font typeface="Trebuchet MS"/>
              <a:buNone/>
            </a:pPr>
            <a:r>
              <a:rPr lang="nl-NL" sz="4800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1: </a:t>
            </a:r>
            <a:r>
              <a:rPr lang="nl-NL" sz="48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Inleven</a:t>
            </a:r>
            <a:endParaRPr sz="4800">
              <a:solidFill>
                <a:srgbClr val="FF0000"/>
              </a:solidFill>
            </a:endParaRPr>
          </a:p>
        </p:txBody>
      </p:sp>
      <p:sp>
        <p:nvSpPr>
          <p:cNvPr id="255" name="Google Shape;255;p21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6" name="Google Shape;256;p21" descr="A blue and white drawing of a person and person's head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4644" y="2106891"/>
            <a:ext cx="3492450" cy="352230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21"/>
          <p:cNvSpPr/>
          <p:nvPr/>
        </p:nvSpPr>
        <p:spPr>
          <a:xfrm>
            <a:off x="1858473" y="2002321"/>
            <a:ext cx="3791375" cy="3791375"/>
          </a:xfrm>
          <a:prstGeom prst="ellipse">
            <a:avLst/>
          </a:prstGeom>
          <a:noFill/>
          <a:ln w="53975" cap="flat" cmpd="sng">
            <a:solidFill>
              <a:srgbClr val="F5B6E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47319" y="2002321"/>
            <a:ext cx="4186390" cy="42876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2"/>
          <p:cNvSpPr txBox="1">
            <a:spLocks noGrp="1"/>
          </p:cNvSpPr>
          <p:nvPr>
            <p:ph type="title"/>
          </p:nvPr>
        </p:nvSpPr>
        <p:spPr>
          <a:xfrm>
            <a:off x="838200" y="29703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400"/>
              <a:buFont typeface="Trebuchet MS"/>
              <a:buNone/>
            </a:pPr>
            <a:r>
              <a:rPr lang="nl-NL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1: </a:t>
            </a: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Inleven</a:t>
            </a:r>
            <a:endParaRPr sz="1400">
              <a:solidFill>
                <a:srgbClr val="214EA2"/>
              </a:solidFill>
            </a:endParaRPr>
          </a:p>
        </p:txBody>
      </p:sp>
      <p:pic>
        <p:nvPicPr>
          <p:cNvPr id="264" name="Google Shape;264;p22" descr="A close-up of a computer scree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59812" y="1280161"/>
            <a:ext cx="9538875" cy="5734664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2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3"/>
          <p:cNvSpPr txBox="1">
            <a:spLocks noGrp="1"/>
          </p:cNvSpPr>
          <p:nvPr>
            <p:ph type="body" idx="1"/>
          </p:nvPr>
        </p:nvSpPr>
        <p:spPr>
          <a:xfrm>
            <a:off x="2261651" y="1870116"/>
            <a:ext cx="9688446" cy="3006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210833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 heeft onze persona het lastig mee?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10833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Welke verschillende mobiliteitsopties heeft onze persona?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10833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Waarom gebruikt onze persona vooral vervoer?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10833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Is onze persona van iets of iemand afhankelijk?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1" name="Google Shape;271;p23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4629" y="2097810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4628" y="2993712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4628" y="3892649"/>
            <a:ext cx="598025" cy="59802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3"/>
          <p:cNvSpPr txBox="1"/>
          <p:nvPr/>
        </p:nvSpPr>
        <p:spPr>
          <a:xfrm>
            <a:off x="562628" y="23934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400"/>
              <a:buFont typeface="Trebuchet MS"/>
              <a:buNone/>
            </a:pPr>
            <a:r>
              <a:rPr lang="nl-NL" sz="4400" b="1" i="0" u="none" strike="noStrike" cap="none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1: </a:t>
            </a:r>
            <a:r>
              <a:rPr lang="nl-NL" sz="44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Inleven</a:t>
            </a:r>
            <a:endParaRPr sz="1400" b="0" i="0" u="none" strike="noStrike" cap="none" dirty="0">
              <a:solidFill>
                <a:srgbClr val="214EA2"/>
              </a:solidFill>
              <a:latin typeface="Play"/>
              <a:ea typeface="Play"/>
              <a:cs typeface="Play"/>
              <a:sym typeface="Play"/>
            </a:endParaRPr>
          </a:p>
        </p:txBody>
      </p:sp>
      <p:pic>
        <p:nvPicPr>
          <p:cNvPr id="276" name="Google Shape;276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4628" y="4791587"/>
            <a:ext cx="598025" cy="59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4"/>
          <p:cNvSpPr txBox="1">
            <a:spLocks noGrp="1"/>
          </p:cNvSpPr>
          <p:nvPr>
            <p:ph type="title"/>
          </p:nvPr>
        </p:nvSpPr>
        <p:spPr>
          <a:xfrm>
            <a:off x="565632" y="432785"/>
            <a:ext cx="10515600" cy="869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Font typeface="Trebuchet MS"/>
              <a:buNone/>
            </a:pPr>
            <a:r>
              <a:rPr lang="nl-NL" sz="4400" b="1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2: </a:t>
            </a:r>
            <a:r>
              <a:rPr lang="nl-NL" sz="4400" b="1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Definieer het probleem</a:t>
            </a:r>
            <a:endParaRPr sz="4400" dirty="0">
              <a:solidFill>
                <a:srgbClr val="214EA2"/>
              </a:solidFill>
            </a:endParaRPr>
          </a:p>
        </p:txBody>
      </p:sp>
      <p:sp>
        <p:nvSpPr>
          <p:cNvPr id="282" name="Google Shape;282;p24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4"/>
          <p:cNvSpPr/>
          <p:nvPr/>
        </p:nvSpPr>
        <p:spPr>
          <a:xfrm>
            <a:off x="1804352" y="2002321"/>
            <a:ext cx="3791375" cy="3791375"/>
          </a:xfrm>
          <a:prstGeom prst="ellipse">
            <a:avLst/>
          </a:prstGeom>
          <a:noFill/>
          <a:ln w="53975" cap="flat" cmpd="sng">
            <a:solidFill>
              <a:srgbClr val="F5B6E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4" name="Google Shape;284;p24" descr="A blue question mark in a magnifying glas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63438" y="1765299"/>
            <a:ext cx="2588951" cy="3867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01950" y="1980487"/>
            <a:ext cx="3879282" cy="416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5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5" descr="A screenshot of a compute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30663" y="1160626"/>
            <a:ext cx="9225512" cy="5095261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5"/>
          <p:cNvSpPr txBox="1">
            <a:spLocks noGrp="1"/>
          </p:cNvSpPr>
          <p:nvPr>
            <p:ph type="title"/>
          </p:nvPr>
        </p:nvSpPr>
        <p:spPr>
          <a:xfrm>
            <a:off x="575154" y="25317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400"/>
              <a:buFont typeface="Trebuchet MS"/>
              <a:buNone/>
            </a:pPr>
            <a:r>
              <a:rPr lang="nl-NL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2: </a:t>
            </a: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Definieer het probleem</a:t>
            </a:r>
            <a:endParaRPr sz="1400">
              <a:solidFill>
                <a:srgbClr val="214EA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6"/>
          <p:cNvSpPr txBox="1">
            <a:spLocks noGrp="1"/>
          </p:cNvSpPr>
          <p:nvPr>
            <p:ph type="title"/>
          </p:nvPr>
        </p:nvSpPr>
        <p:spPr>
          <a:xfrm>
            <a:off x="565712" y="456354"/>
            <a:ext cx="11060575" cy="607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800"/>
              <a:buFont typeface="Trebuchet MS"/>
              <a:buNone/>
            </a:pPr>
            <a:r>
              <a:rPr lang="nl-NL" sz="28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Wat is het voornaamste mobiliteitsprobleem van jouw persona?</a:t>
            </a:r>
            <a:endParaRPr/>
          </a:p>
        </p:txBody>
      </p:sp>
      <p:sp>
        <p:nvSpPr>
          <p:cNvPr id="298" name="Google Shape;298;p26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9" name="Google Shape;299;p26" descr="A blue dotted line with dot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72004" y="1572890"/>
            <a:ext cx="8134021" cy="4927663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6"/>
          <p:cNvSpPr txBox="1"/>
          <p:nvPr/>
        </p:nvSpPr>
        <p:spPr>
          <a:xfrm>
            <a:off x="4134331" y="1418983"/>
            <a:ext cx="3923336" cy="607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2800"/>
              <a:buFont typeface="Trebuchet MS"/>
              <a:buNone/>
            </a:pPr>
            <a:r>
              <a:rPr lang="nl-NL" sz="2800" b="1" i="0" u="none" strike="noStrike" cap="none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JOURNEY MAPPING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7"/>
          <p:cNvSpPr txBox="1">
            <a:spLocks noGrp="1"/>
          </p:cNvSpPr>
          <p:nvPr>
            <p:ph type="body" idx="1"/>
          </p:nvPr>
        </p:nvSpPr>
        <p:spPr>
          <a:xfrm>
            <a:off x="1838134" y="1801906"/>
            <a:ext cx="9866334" cy="371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208333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Wat gaat er goed?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08333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Wat kan er beter?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08333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Hoeveel verschillende stopplaatsen zijn er in de reis van persona?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4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Zou persona met eventuele bagage en passagiers 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dezelfde keuze maken?</a:t>
            </a:r>
            <a:endParaRPr sz="24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208333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06" name="Google Shape;306;p27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1624" y="1992669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1624" y="2892161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1624" y="3766579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1624" y="4600741"/>
            <a:ext cx="598025" cy="598025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27"/>
          <p:cNvSpPr txBox="1">
            <a:spLocks noGrp="1"/>
          </p:cNvSpPr>
          <p:nvPr>
            <p:ph type="title"/>
          </p:nvPr>
        </p:nvSpPr>
        <p:spPr>
          <a:xfrm>
            <a:off x="587679" y="33874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400"/>
              <a:buFont typeface="Trebuchet MS"/>
              <a:buNone/>
            </a:pPr>
            <a:r>
              <a:rPr lang="nl-NL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2: </a:t>
            </a: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Definieer het probleem</a:t>
            </a:r>
            <a:endParaRPr sz="1400">
              <a:solidFill>
                <a:srgbClr val="214EA2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8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28"/>
          <p:cNvSpPr txBox="1">
            <a:spLocks noGrp="1"/>
          </p:cNvSpPr>
          <p:nvPr>
            <p:ph type="title"/>
          </p:nvPr>
        </p:nvSpPr>
        <p:spPr>
          <a:xfrm>
            <a:off x="537575" y="5353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400"/>
              <a:buFont typeface="Trebuchet MS"/>
              <a:buNone/>
            </a:pPr>
            <a:r>
              <a:rPr lang="nl-NL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2: </a:t>
            </a: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Definieer het probleem</a:t>
            </a:r>
            <a:endParaRPr sz="1400">
              <a:solidFill>
                <a:srgbClr val="214EA2"/>
              </a:solidFill>
            </a:endParaRPr>
          </a:p>
        </p:txBody>
      </p:sp>
      <p:sp>
        <p:nvSpPr>
          <p:cNvPr id="318" name="Google Shape;318;p28"/>
          <p:cNvSpPr txBox="1">
            <a:spLocks noGrp="1"/>
          </p:cNvSpPr>
          <p:nvPr>
            <p:ph type="body" idx="1"/>
          </p:nvPr>
        </p:nvSpPr>
        <p:spPr>
          <a:xfrm>
            <a:off x="2342368" y="2704927"/>
            <a:ext cx="9332934" cy="1994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48571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2800"/>
              <a:buNone/>
            </a:pPr>
            <a:r>
              <a:rPr lang="nl-NL" b="1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De onderzoeksvraag</a:t>
            </a:r>
            <a:endParaRPr b="1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lvl="0" indent="-457200" algn="l" rtl="0">
              <a:lnSpc>
                <a:spcPct val="173333"/>
              </a:lnSpc>
              <a:spcBef>
                <a:spcPts val="1000"/>
              </a:spcBef>
              <a:spcAft>
                <a:spcPts val="0"/>
              </a:spcAft>
              <a:buClr>
                <a:srgbClr val="FFCDEB"/>
              </a:buClr>
              <a:buSzPts val="2800"/>
              <a:buFont typeface="Arial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Wat willen we verbeteren?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DEB"/>
              </a:buClr>
              <a:buSzPts val="2800"/>
              <a:buFont typeface="Arial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Voor welke doelgroep willen we dat verbeteren?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9"/>
          <p:cNvSpPr txBox="1"/>
          <p:nvPr/>
        </p:nvSpPr>
        <p:spPr>
          <a:xfrm>
            <a:off x="565632" y="517404"/>
            <a:ext cx="10515600" cy="869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Font typeface="Trebuchet MS"/>
              <a:buNone/>
            </a:pPr>
            <a:r>
              <a:rPr lang="nl-NL" sz="4400" b="1" i="0" u="none" strike="noStrike" cap="none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3: </a:t>
            </a:r>
            <a:r>
              <a:rPr lang="nl-NL" sz="4400" b="1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Verzamel ideeën</a:t>
            </a:r>
            <a:endParaRPr sz="4400" b="0" i="0" u="none" strike="noStrike" cap="none">
              <a:solidFill>
                <a:srgbClr val="214EA2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324" name="Google Shape;324;p29"/>
          <p:cNvSpPr/>
          <p:nvPr/>
        </p:nvSpPr>
        <p:spPr>
          <a:xfrm>
            <a:off x="1129695" y="2051845"/>
            <a:ext cx="3791375" cy="3791375"/>
          </a:xfrm>
          <a:prstGeom prst="ellipse">
            <a:avLst/>
          </a:prstGeom>
          <a:noFill/>
          <a:ln w="53975" cap="flat" cmpd="sng">
            <a:solidFill>
              <a:srgbClr val="F5B6E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29" descr="A light bulb with lines and ray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02523" y="2364279"/>
            <a:ext cx="2645717" cy="3252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46426" y="1819766"/>
            <a:ext cx="4323137" cy="4247909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29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0"/>
          <p:cNvSpPr txBox="1">
            <a:spLocks noGrp="1"/>
          </p:cNvSpPr>
          <p:nvPr>
            <p:ph type="title"/>
          </p:nvPr>
        </p:nvSpPr>
        <p:spPr>
          <a:xfrm>
            <a:off x="697413" y="1051519"/>
            <a:ext cx="10515600" cy="653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4400"/>
              <a:buFont typeface="Trebuchet MS"/>
              <a:buNone/>
            </a:pP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Kenmerken van een goede brainstorm:</a:t>
            </a:r>
            <a:endParaRPr>
              <a:solidFill>
                <a:srgbClr val="214EA2"/>
              </a:solidFill>
            </a:endParaRPr>
          </a:p>
        </p:txBody>
      </p:sp>
      <p:sp>
        <p:nvSpPr>
          <p:cNvPr id="333" name="Google Shape;333;p30"/>
          <p:cNvSpPr txBox="1">
            <a:spLocks noGrp="1"/>
          </p:cNvSpPr>
          <p:nvPr>
            <p:ph type="body" idx="1"/>
          </p:nvPr>
        </p:nvSpPr>
        <p:spPr>
          <a:xfrm>
            <a:off x="2626250" y="2511148"/>
            <a:ext cx="9764210" cy="3290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Stel een duidelijke onderzoeksvraag. 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Bedenk zoveel mogelijk </a:t>
            </a:r>
            <a:r>
              <a:rPr lang="nl-NL" sz="2400" b="1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oplossingen</a:t>
            </a: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 voor een probleem. 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Er zijn geen foute antwoorden.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Kies vervolgens de </a:t>
            </a:r>
            <a:r>
              <a:rPr lang="nl-NL" sz="2400" b="1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sterke ideeën</a:t>
            </a:r>
            <a:r>
              <a:rPr lang="nl-NL" sz="2400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en werk hierop verder.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400" dirty="0">
              <a:solidFill>
                <a:srgbClr val="214EA2"/>
              </a:solidFill>
            </a:endParaRPr>
          </a:p>
        </p:txBody>
      </p:sp>
      <p:sp>
        <p:nvSpPr>
          <p:cNvPr id="334" name="Google Shape;334;p30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5" name="Google Shape;335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7289" y="2454460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6586" y="3429000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6585" y="4407854"/>
            <a:ext cx="598025" cy="59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1"/>
          <p:cNvSpPr txBox="1">
            <a:spLocks noGrp="1"/>
          </p:cNvSpPr>
          <p:nvPr>
            <p:ph type="title"/>
          </p:nvPr>
        </p:nvSpPr>
        <p:spPr>
          <a:xfrm>
            <a:off x="539161" y="5508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4400"/>
              <a:buFont typeface="Trebuchet MS"/>
              <a:buNone/>
            </a:pPr>
            <a:r>
              <a:rPr lang="nl-NL" sz="44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In het achterhoof</a:t>
            </a:r>
            <a: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d houden:</a:t>
            </a:r>
            <a:br>
              <a:rPr lang="nl-NL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>
              <a:solidFill>
                <a:srgbClr val="214EA2"/>
              </a:solidFill>
            </a:endParaRPr>
          </a:p>
        </p:txBody>
      </p:sp>
      <p:sp>
        <p:nvSpPr>
          <p:cNvPr id="344" name="Google Shape;344;p31"/>
          <p:cNvSpPr txBox="1">
            <a:spLocks noGrp="1"/>
          </p:cNvSpPr>
          <p:nvPr>
            <p:ph type="body" idx="1"/>
          </p:nvPr>
        </p:nvSpPr>
        <p:spPr>
          <a:xfrm>
            <a:off x="2365107" y="1836022"/>
            <a:ext cx="9021052" cy="383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lnSpc>
                <a:spcPct val="149166"/>
              </a:lnSpc>
              <a:buClr>
                <a:srgbClr val="214EA2"/>
              </a:buClr>
              <a:buSzPts val="32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Nieuwe </a:t>
            </a:r>
            <a:r>
              <a:rPr lang="nl-NL" sz="2400" dirty="0" err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teEfficiëntiechnologieën</a:t>
            </a:r>
            <a:endParaRPr dirty="0"/>
          </a:p>
          <a:p>
            <a:pPr marL="0" lvl="0" indent="0" algn="l" rtl="0">
              <a:lnSpc>
                <a:spcPct val="149166"/>
              </a:lnSpc>
              <a:spcBef>
                <a:spcPts val="1000"/>
              </a:spcBef>
              <a:spcAft>
                <a:spcPts val="0"/>
              </a:spcAft>
              <a:buClr>
                <a:srgbClr val="214EA2"/>
              </a:buClr>
              <a:buSzPts val="32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stad (ruimtegebruik, energie-efficiëntie)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49166"/>
              </a:lnSpc>
              <a:spcBef>
                <a:spcPts val="20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Economie (werkgelegenheid, grondwaarde, toegankelijkheid)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49166"/>
              </a:lnSpc>
              <a:spcBef>
                <a:spcPts val="20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Omgeving, klimaat (CO</a:t>
            </a:r>
            <a:r>
              <a:rPr lang="nl-NL" sz="2400" baseline="-250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, fijnstof, stikstof, gezondheid)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49166"/>
              </a:lnSpc>
              <a:spcBef>
                <a:spcPts val="20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Organisatie van het gezin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5" name="Google Shape;345;p31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6" name="Google Shape;34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90607" y="2734249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90606" y="3468656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00342" y="4257018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00342" y="5079714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90607" y="1972781"/>
            <a:ext cx="598025" cy="59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2"/>
          <p:cNvSpPr txBox="1">
            <a:spLocks noGrp="1"/>
          </p:cNvSpPr>
          <p:nvPr>
            <p:ph type="body" idx="1"/>
          </p:nvPr>
        </p:nvSpPr>
        <p:spPr>
          <a:xfrm>
            <a:off x="704926" y="676283"/>
            <a:ext cx="10515600" cy="990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4: </a:t>
            </a:r>
            <a:r>
              <a:rPr lang="nl-NL" sz="44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Maak een prototype</a:t>
            </a:r>
            <a:endParaRPr sz="4400">
              <a:solidFill>
                <a:srgbClr val="214EA2"/>
              </a:solidFill>
            </a:endParaRPr>
          </a:p>
        </p:txBody>
      </p:sp>
      <p:sp>
        <p:nvSpPr>
          <p:cNvPr id="356" name="Google Shape;356;p32"/>
          <p:cNvSpPr/>
          <p:nvPr/>
        </p:nvSpPr>
        <p:spPr>
          <a:xfrm>
            <a:off x="1843567" y="2144516"/>
            <a:ext cx="3791375" cy="3791375"/>
          </a:xfrm>
          <a:prstGeom prst="ellipse">
            <a:avLst/>
          </a:prstGeom>
          <a:noFill/>
          <a:ln w="53975" cap="flat" cmpd="sng">
            <a:solidFill>
              <a:srgbClr val="F5B6E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2"/>
          <p:cNvSpPr/>
          <p:nvPr/>
        </p:nvSpPr>
        <p:spPr>
          <a:xfrm>
            <a:off x="152400" y="66529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8" name="Google Shape;358;p32" descr="A blue hand holding a gea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1444" y="2281489"/>
            <a:ext cx="2778427" cy="3642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6780964" y="2215191"/>
            <a:ext cx="4219643" cy="4050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3"/>
          <p:cNvSpPr txBox="1">
            <a:spLocks noGrp="1"/>
          </p:cNvSpPr>
          <p:nvPr>
            <p:ph type="title"/>
          </p:nvPr>
        </p:nvSpPr>
        <p:spPr>
          <a:xfrm>
            <a:off x="581439" y="721062"/>
            <a:ext cx="11029122" cy="10019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4400"/>
              <a:buFont typeface="Trebuchet MS"/>
              <a:buNone/>
            </a:pPr>
            <a:r>
              <a:rPr lang="nl-NL" sz="4000" b="1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Suggesties om oplossingen uit te werken:</a:t>
            </a:r>
            <a:endParaRPr sz="4000">
              <a:solidFill>
                <a:srgbClr val="214EA2"/>
              </a:solidFill>
            </a:endParaRPr>
          </a:p>
        </p:txBody>
      </p:sp>
      <p:sp>
        <p:nvSpPr>
          <p:cNvPr id="366" name="Google Shape;366;p33"/>
          <p:cNvSpPr txBox="1">
            <a:spLocks noGrp="1"/>
          </p:cNvSpPr>
          <p:nvPr>
            <p:ph type="body" idx="1"/>
          </p:nvPr>
        </p:nvSpPr>
        <p:spPr>
          <a:xfrm>
            <a:off x="2861601" y="2586080"/>
            <a:ext cx="2837727" cy="2492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Moodboard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Wall mural</a:t>
            </a:r>
            <a:endParaRPr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Tekening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214EA2"/>
              </a:buClr>
              <a:buSzPts val="2800"/>
              <a:buNone/>
            </a:pPr>
            <a:r>
              <a:rPr lang="nl-NL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Maquette</a:t>
            </a:r>
            <a:endParaRPr/>
          </a:p>
        </p:txBody>
      </p:sp>
      <p:sp>
        <p:nvSpPr>
          <p:cNvPr id="367" name="Google Shape;367;p33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7828" y="2500262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7797" y="2500262"/>
            <a:ext cx="598025" cy="598025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33"/>
          <p:cNvSpPr txBox="1"/>
          <p:nvPr/>
        </p:nvSpPr>
        <p:spPr>
          <a:xfrm>
            <a:off x="6538972" y="2586080"/>
            <a:ext cx="3926711" cy="1949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4EA2"/>
              </a:buClr>
              <a:buSzPts val="2800"/>
              <a:buFont typeface="Trebuchet MS"/>
              <a:buNone/>
            </a:pPr>
            <a:r>
              <a:rPr lang="nl-NL" sz="28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3D-ontwerp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214EA2"/>
              </a:buClr>
              <a:buSzPts val="2800"/>
              <a:buFont typeface="Trebuchet MS"/>
              <a:buNone/>
            </a:pPr>
            <a:r>
              <a:rPr lang="nl-NL" sz="28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Krantenartikels</a:t>
            </a:r>
            <a:endParaRPr sz="2800" b="0" i="0" u="none" strike="noStrike" cap="none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214EA2"/>
              </a:buClr>
              <a:buSzPts val="2800"/>
              <a:buFont typeface="Trebuchet MS"/>
              <a:buNone/>
            </a:pPr>
            <a:r>
              <a:rPr lang="nl-NL" sz="2800" b="0" i="0" u="none" strike="noStrike" cap="none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Expo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1" name="Google Shape;37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3361" y="3169835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03330" y="3204560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7828" y="3838652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7797" y="3919677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3360" y="4502611"/>
            <a:ext cx="598025" cy="59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97870" y="3793983"/>
            <a:ext cx="2889331" cy="2507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4"/>
          <p:cNvSpPr txBox="1">
            <a:spLocks noGrp="1"/>
          </p:cNvSpPr>
          <p:nvPr>
            <p:ph type="body" idx="1"/>
          </p:nvPr>
        </p:nvSpPr>
        <p:spPr>
          <a:xfrm>
            <a:off x="552526" y="523883"/>
            <a:ext cx="10515600" cy="28140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None/>
            </a:pPr>
            <a:r>
              <a:rPr lang="nl-NL" sz="4400" b="1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5: </a:t>
            </a:r>
            <a:r>
              <a:rPr lang="nl-NL" sz="4400" b="1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Output presenteren en</a:t>
            </a:r>
            <a:br>
              <a:rPr lang="nl-NL" sz="4400" b="1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	       klasdiscussie</a:t>
            </a:r>
            <a:endParaRPr sz="4400" dirty="0">
              <a:solidFill>
                <a:srgbClr val="214EA2"/>
              </a:solidFill>
            </a:endParaRPr>
          </a:p>
        </p:txBody>
      </p:sp>
      <p:sp>
        <p:nvSpPr>
          <p:cNvPr id="383" name="Google Shape;383;p34"/>
          <p:cNvSpPr/>
          <p:nvPr/>
        </p:nvSpPr>
        <p:spPr>
          <a:xfrm>
            <a:off x="2029159" y="2291688"/>
            <a:ext cx="3791375" cy="3791375"/>
          </a:xfrm>
          <a:prstGeom prst="ellipse">
            <a:avLst/>
          </a:prstGeom>
          <a:noFill/>
          <a:ln w="53975" cap="flat" cmpd="sng">
            <a:solidFill>
              <a:srgbClr val="F5B6E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34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5" name="Google Shape;385;p34" descr="A blue and black tes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0745" y="2298073"/>
            <a:ext cx="2951009" cy="3784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77438" y="2298073"/>
            <a:ext cx="4902274" cy="3855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5"/>
          <p:cNvSpPr/>
          <p:nvPr/>
        </p:nvSpPr>
        <p:spPr>
          <a:xfrm>
            <a:off x="0" y="6500553"/>
            <a:ext cx="12192000" cy="357447"/>
          </a:xfrm>
          <a:prstGeom prst="rect">
            <a:avLst/>
          </a:prstGeom>
          <a:solidFill>
            <a:srgbClr val="FFE9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35"/>
          <p:cNvSpPr txBox="1">
            <a:spLocks noGrp="1"/>
          </p:cNvSpPr>
          <p:nvPr>
            <p:ph type="body" idx="1"/>
          </p:nvPr>
        </p:nvSpPr>
        <p:spPr>
          <a:xfrm>
            <a:off x="2756648" y="2192056"/>
            <a:ext cx="7339332" cy="33964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ts val="3280"/>
              </a:lnSpc>
              <a:spcBef>
                <a:spcPts val="0"/>
              </a:spcBef>
              <a:spcAft>
                <a:spcPts val="0"/>
              </a:spcAft>
              <a:buClr>
                <a:srgbClr val="FFCDEB"/>
              </a:buClr>
              <a:buSzPts val="1800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Start de presentatie met de onderzoeksvraag 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waar jullie van vertrokken zijn.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-228600" algn="l" rtl="0">
              <a:lnSpc>
                <a:spcPts val="3280"/>
              </a:lnSpc>
              <a:spcBef>
                <a:spcPts val="1000"/>
              </a:spcBef>
              <a:spcAft>
                <a:spcPts val="0"/>
              </a:spcAft>
              <a:buClr>
                <a:srgbClr val="FFCDEB"/>
              </a:buClr>
              <a:buSzPts val="1800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Vertel wat jullie oplossing is.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-228600" algn="l" rtl="0">
              <a:lnSpc>
                <a:spcPts val="3280"/>
              </a:lnSpc>
              <a:spcBef>
                <a:spcPts val="1000"/>
              </a:spcBef>
              <a:spcAft>
                <a:spcPts val="0"/>
              </a:spcAft>
              <a:buClr>
                <a:srgbClr val="FFCDEB"/>
              </a:buClr>
              <a:buSzPts val="1800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Focus op waarom jullie oplossing zorgt voor eerlijke en duurzame mobiliteit.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lvl="0" indent="-228600" algn="l" rtl="0">
              <a:lnSpc>
                <a:spcPts val="3280"/>
              </a:lnSpc>
              <a:spcBef>
                <a:spcPts val="1000"/>
              </a:spcBef>
              <a:spcAft>
                <a:spcPts val="0"/>
              </a:spcAft>
              <a:buClr>
                <a:srgbClr val="FFCDEB"/>
              </a:buClr>
              <a:buSzPts val="1800"/>
              <a:buChar char="•"/>
            </a:pP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Besteed ook aandacht aan het proces: 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welke problemen jullie tegengekomen zijn en </a:t>
            </a:r>
            <a:b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2400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hoe jullie deze opgelost hebben.</a:t>
            </a:r>
            <a:endParaRPr sz="2400" dirty="0">
              <a:solidFill>
                <a:srgbClr val="214E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93" name="Google Shape;393;p35"/>
          <p:cNvSpPr txBox="1"/>
          <p:nvPr/>
        </p:nvSpPr>
        <p:spPr>
          <a:xfrm>
            <a:off x="552526" y="523884"/>
            <a:ext cx="10515600" cy="1668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5B6EF"/>
              </a:buClr>
              <a:buSzPts val="4800"/>
              <a:buFont typeface="Arial"/>
              <a:buNone/>
            </a:pPr>
            <a:r>
              <a:rPr lang="nl-NL" sz="4400" b="1" i="0" u="none" strike="noStrike" cap="none" dirty="0">
                <a:solidFill>
                  <a:srgbClr val="F5B6EF"/>
                </a:solidFill>
                <a:latin typeface="Trebuchet MS"/>
                <a:ea typeface="Trebuchet MS"/>
                <a:cs typeface="Trebuchet MS"/>
                <a:sym typeface="Trebuchet MS"/>
              </a:rPr>
              <a:t>Fase 5: </a:t>
            </a:r>
            <a:r>
              <a:rPr lang="nl-NL" sz="44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Output presenteren en</a:t>
            </a:r>
            <a:br>
              <a:rPr lang="nl-NL" sz="44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nl-NL" sz="4400" b="1" i="0" u="none" strike="noStrike" cap="none" dirty="0">
                <a:solidFill>
                  <a:srgbClr val="214EA2"/>
                </a:solidFill>
                <a:latin typeface="Trebuchet MS"/>
                <a:ea typeface="Trebuchet MS"/>
                <a:cs typeface="Trebuchet MS"/>
                <a:sym typeface="Trebuchet MS"/>
              </a:rPr>
              <a:t>	       klasdiscussie</a:t>
            </a:r>
            <a:endParaRPr sz="4400" b="0" i="0" u="none" strike="noStrike" cap="none" dirty="0">
              <a:solidFill>
                <a:srgbClr val="214EA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981</Words>
  <Application>Microsoft Macintosh PowerPoint</Application>
  <PresentationFormat>Widescreen</PresentationFormat>
  <Paragraphs>124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Noto Sans Symbols</vt:lpstr>
      <vt:lpstr>Arial</vt:lpstr>
      <vt:lpstr>Play</vt:lpstr>
      <vt:lpstr>Trebuchet MS</vt:lpstr>
      <vt:lpstr>Kantoorthema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FACTS &amp; FIGURES</vt:lpstr>
      <vt:lpstr>PowerPoint Presentation</vt:lpstr>
      <vt:lpstr>FACTS &amp; FIGURES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Hoe pak je dit aan?</vt:lpstr>
      <vt:lpstr>Rolverdeling groepswerk</vt:lpstr>
      <vt:lpstr>Fase 1: Inleven</vt:lpstr>
      <vt:lpstr>Fase 1: Inleven</vt:lpstr>
      <vt:lpstr>PowerPoint Presentation</vt:lpstr>
      <vt:lpstr>Fase 2: Definieer het probleem</vt:lpstr>
      <vt:lpstr>Fase 2: Definieer het probleem</vt:lpstr>
      <vt:lpstr>Wat is het voornaamste mobiliteitsprobleem van jouw persona?</vt:lpstr>
      <vt:lpstr>Fase 2: Definieer het probleem</vt:lpstr>
      <vt:lpstr>Fase 2: Definieer het probleem</vt:lpstr>
      <vt:lpstr>PowerPoint Presentation</vt:lpstr>
      <vt:lpstr>Kenmerken van een goede brainstorm:</vt:lpstr>
      <vt:lpstr>In het achterhoofd houden: </vt:lpstr>
      <vt:lpstr>PowerPoint Presentation</vt:lpstr>
      <vt:lpstr>Suggesties om oplossingen uit te werken: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Ann Smedts</dc:creator>
  <cp:lastModifiedBy>Els Vandervoort</cp:lastModifiedBy>
  <cp:revision>12</cp:revision>
  <dcterms:created xsi:type="dcterms:W3CDTF">2024-06-18T11:21:49Z</dcterms:created>
  <dcterms:modified xsi:type="dcterms:W3CDTF">2026-04-20T22:22:21Z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0x01010086BE7B07EC6B4347B3361B937C3E13BC</vt:lpwstr>
  </property>
  <property fmtid="{D5CDD505-2E9C-101B-9397-08002B2CF9AE}" pid="3" name="MediaServiceImageTags">
    <vt:lpwstr/>
  </property>
</Properties>
</file>